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1" r:id="rId3"/>
    <p:sldId id="261" r:id="rId4"/>
    <p:sldId id="498" r:id="rId5"/>
    <p:sldId id="500" r:id="rId6"/>
    <p:sldId id="499" r:id="rId7"/>
    <p:sldId id="504" r:id="rId8"/>
    <p:sldId id="506" r:id="rId9"/>
    <p:sldId id="534" r:id="rId10"/>
    <p:sldId id="481" r:id="rId11"/>
    <p:sldId id="535" r:id="rId12"/>
    <p:sldId id="478" r:id="rId13"/>
    <p:sldId id="437" r:id="rId14"/>
    <p:sldId id="529" r:id="rId15"/>
    <p:sldId id="530" r:id="rId16"/>
    <p:sldId id="527" r:id="rId17"/>
    <p:sldId id="541" r:id="rId18"/>
    <p:sldId id="542" r:id="rId19"/>
    <p:sldId id="508" r:id="rId20"/>
    <p:sldId id="423" r:id="rId21"/>
    <p:sldId id="463" r:id="rId22"/>
    <p:sldId id="492" r:id="rId23"/>
    <p:sldId id="469" r:id="rId24"/>
    <p:sldId id="543" r:id="rId25"/>
    <p:sldId id="544" r:id="rId26"/>
    <p:sldId id="509" r:id="rId27"/>
    <p:sldId id="526" r:id="rId28"/>
    <p:sldId id="539" r:id="rId29"/>
    <p:sldId id="524" r:id="rId30"/>
    <p:sldId id="483" r:id="rId31"/>
    <p:sldId id="510" r:id="rId32"/>
    <p:sldId id="507" r:id="rId33"/>
    <p:sldId id="545" r:id="rId34"/>
    <p:sldId id="546" r:id="rId35"/>
    <p:sldId id="549" r:id="rId36"/>
    <p:sldId id="548" r:id="rId37"/>
    <p:sldId id="550" r:id="rId38"/>
    <p:sldId id="474" r:id="rId39"/>
    <p:sldId id="538" r:id="rId40"/>
    <p:sldId id="547" r:id="rId41"/>
    <p:sldId id="536" r:id="rId42"/>
  </p:sldIdLst>
  <p:sldSz cx="12192000" cy="6858000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나눔스퀘어" panose="020B0600000101010101" pitchFamily="50" charset="-127"/>
      <p:regular r:id="rId45"/>
      <p:bold r:id="rId46"/>
      <p:italic r:id="rId47"/>
      <p:boldItalic r:id="rId48"/>
    </p:embeddedFont>
    <p:embeddedFont>
      <p:font typeface="나눔스퀘어 Bold" panose="020B0600000101010101" pitchFamily="50" charset="-127"/>
      <p:regular r:id="rId49"/>
      <p:bold r:id="rId50"/>
      <p:italic r:id="rId51"/>
      <p:boldItalic r:id="rId52"/>
    </p:embeddedFont>
    <p:embeddedFont>
      <p:font typeface="나눔스퀘어 ExtraBold" panose="020B0600000101010101" pitchFamily="50" charset="-127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2CC"/>
    <a:srgbClr val="7030A0"/>
    <a:srgbClr val="4472C4"/>
    <a:srgbClr val="FFFFFF"/>
    <a:srgbClr val="404040"/>
    <a:srgbClr val="FFFF00"/>
    <a:srgbClr val="E6E6E6"/>
    <a:srgbClr val="067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93109" autoAdjust="0"/>
  </p:normalViewPr>
  <p:slideViewPr>
    <p:cSldViewPr snapToGrid="0">
      <p:cViewPr varScale="1">
        <p:scale>
          <a:sx n="113" d="100"/>
          <a:sy n="113" d="100"/>
        </p:scale>
        <p:origin x="902" y="91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Best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GCMC(feature O, sentiment)</c:v>
                </c:pt>
                <c:pt idx="1">
                  <c:v>GCMC(feature O, emotion)</c:v>
                </c:pt>
                <c:pt idx="2">
                  <c:v>GCMC(feature O, emotion, sentiment)</c:v>
                </c:pt>
                <c:pt idx="3">
                  <c:v>GCMC((feature O, rating only)</c:v>
                </c:pt>
                <c:pt idx="4">
                  <c:v>GCMC(feature X, rating only)</c:v>
                </c:pt>
                <c:pt idx="5">
                  <c:v>SVDpp</c:v>
                </c:pt>
                <c:pt idx="6">
                  <c:v>GCMC(feature X, emotion, sentiment)</c:v>
                </c:pt>
                <c:pt idx="7">
                  <c:v>GCMC(feature X, emotion)</c:v>
                </c:pt>
                <c:pt idx="8">
                  <c:v>GCMC(feature X, sentiment)</c:v>
                </c:pt>
                <c:pt idx="9">
                  <c:v>SVD</c:v>
                </c:pt>
                <c:pt idx="10">
                  <c:v>KNNWithMeans(itme-based)</c:v>
                </c:pt>
                <c:pt idx="11">
                  <c:v>KNNWithMeans(user-based)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0.80589999999999995</c:v>
                </c:pt>
                <c:pt idx="1">
                  <c:v>0.80649999999999999</c:v>
                </c:pt>
                <c:pt idx="2">
                  <c:v>0.80700000000000005</c:v>
                </c:pt>
                <c:pt idx="3">
                  <c:v>0.81100000000000005</c:v>
                </c:pt>
                <c:pt idx="4">
                  <c:v>0.81320000000000003</c:v>
                </c:pt>
                <c:pt idx="5">
                  <c:v>0.82650000000000001</c:v>
                </c:pt>
                <c:pt idx="6">
                  <c:v>0.83069999999999999</c:v>
                </c:pt>
                <c:pt idx="7">
                  <c:v>0.83260000000000001</c:v>
                </c:pt>
                <c:pt idx="8">
                  <c:v>0.83650000000000002</c:v>
                </c:pt>
                <c:pt idx="9">
                  <c:v>0.84930000000000005</c:v>
                </c:pt>
                <c:pt idx="10">
                  <c:v>0.88180000000000003</c:v>
                </c:pt>
                <c:pt idx="11">
                  <c:v>0.92330000000000001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A-4A3A-A9A2-EE6FCE6C87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8173839"/>
        <c:axId val="511868159"/>
      </c:barChart>
      <c:catAx>
        <c:axId val="8081738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500" b="1" dirty="0"/>
                  <a:t>Model Type</a:t>
                </a:r>
                <a:endParaRPr lang="ko-KR" altLang="en-US" sz="1500" b="1" dirty="0"/>
              </a:p>
            </c:rich>
          </c:tx>
          <c:layout>
            <c:manualLayout>
              <c:xMode val="edge"/>
              <c:yMode val="edge"/>
              <c:x val="0.4374734251968504"/>
              <c:y val="0.929007816867137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1868159"/>
        <c:crosses val="autoZero"/>
        <c:auto val="1"/>
        <c:lblAlgn val="ctr"/>
        <c:lblOffset val="100"/>
        <c:noMultiLvlLbl val="0"/>
      </c:catAx>
      <c:valAx>
        <c:axId val="511868159"/>
        <c:scaling>
          <c:orientation val="minMax"/>
          <c:max val="0.93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/>
                  <a:t>Best</a:t>
                </a:r>
                <a:r>
                  <a:rPr lang="en-US" altLang="ko-KR" b="1" baseline="0" dirty="0"/>
                  <a:t> </a:t>
                </a:r>
                <a:r>
                  <a:rPr lang="en-US" altLang="ko-KR" b="1" dirty="0"/>
                  <a:t>RMSE</a:t>
                </a:r>
                <a:endParaRPr lang="ko-KR" altLang="en-US" b="1" dirty="0"/>
              </a:p>
            </c:rich>
          </c:tx>
          <c:layout>
            <c:manualLayout>
              <c:xMode val="edge"/>
              <c:yMode val="edge"/>
              <c:x val="2.8125000000000001E-2"/>
              <c:y val="0.217406052078859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173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BERT</a:t>
            </a:r>
            <a:r>
              <a:rPr kumimoji="1" lang="ko-KR" altLang="en-US" dirty="0"/>
              <a:t>의 감성분석을 활용한 그래프 기반의 영화 추천시스템에 대한 연구를 말씀드리겠습니다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2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4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7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79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12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86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04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59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88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72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2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5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145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Multi-Relational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Stacking Ensemble Recommender </a:t>
            </a: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System Using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2021.10.28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3560557" y="1313819"/>
            <a:ext cx="1816579" cy="3788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Web 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D480E6-A88A-4C42-ADA2-0BAE0084461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3270927" y="3718380"/>
            <a:ext cx="0" cy="190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2092643" y="1171945"/>
            <a:ext cx="8006714" cy="51814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3560556" y="1910620"/>
            <a:ext cx="1816579" cy="58221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Movie 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C0C6BE-FD09-40E9-BBDC-CACF9C4C6853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4468846" y="1692633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3560557" y="2710824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Sampling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28667E-BA59-49B1-A2A6-D75695E16889}"/>
              </a:ext>
            </a:extLst>
          </p:cNvPr>
          <p:cNvCxnSpPr>
            <a:cxnSpLocks/>
            <a:stCxn id="10" idx="3"/>
            <a:endCxn id="37" idx="0"/>
          </p:cNvCxnSpPr>
          <p:nvPr/>
        </p:nvCxnSpPr>
        <p:spPr>
          <a:xfrm>
            <a:off x="4468846" y="2492837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2362637" y="3420591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4C6981-C73A-462F-B650-2FCB02ECDB1A}"/>
              </a:ext>
            </a:extLst>
          </p:cNvPr>
          <p:cNvSpPr/>
          <p:nvPr/>
        </p:nvSpPr>
        <p:spPr>
          <a:xfrm>
            <a:off x="2362637" y="3908946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238C98-ECA2-4F43-902E-4C9CAEE2431E}"/>
              </a:ext>
            </a:extLst>
          </p:cNvPr>
          <p:cNvSpPr/>
          <p:nvPr/>
        </p:nvSpPr>
        <p:spPr>
          <a:xfrm>
            <a:off x="4883107" y="3420591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A9A5BE-C93F-432C-8C90-02244CDF071B}"/>
              </a:ext>
            </a:extLst>
          </p:cNvPr>
          <p:cNvCxnSpPr>
            <a:cxnSpLocks/>
          </p:cNvCxnSpPr>
          <p:nvPr/>
        </p:nvCxnSpPr>
        <p:spPr>
          <a:xfrm>
            <a:off x="3270926" y="3219668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955742-46D7-4640-8929-EC598FC5922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3270927" y="3206604"/>
            <a:ext cx="0" cy="213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2C0ED0-D69F-43F9-8A5C-E308CF062E5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5791395" y="3206314"/>
            <a:ext cx="2" cy="214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6252012-4466-4C43-9A10-B9FF3612A63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468847" y="3061895"/>
            <a:ext cx="0" cy="157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99B0B-46F0-4F0E-9BC8-E891FE4492DE}"/>
              </a:ext>
            </a:extLst>
          </p:cNvPr>
          <p:cNvSpPr/>
          <p:nvPr/>
        </p:nvSpPr>
        <p:spPr>
          <a:xfrm>
            <a:off x="4883106" y="3908946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3D50-3931-424C-93B6-D297A2243EC0}"/>
              </a:ext>
            </a:extLst>
          </p:cNvPr>
          <p:cNvSpPr/>
          <p:nvPr/>
        </p:nvSpPr>
        <p:spPr>
          <a:xfrm>
            <a:off x="7304545" y="3632251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7304545" y="3112017"/>
            <a:ext cx="2387498" cy="3028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AABD7D-70B1-41E7-B0D5-FD9E15953DD6}"/>
              </a:ext>
            </a:extLst>
          </p:cNvPr>
          <p:cNvSpPr/>
          <p:nvPr/>
        </p:nvSpPr>
        <p:spPr>
          <a:xfrm>
            <a:off x="7304545" y="4180218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9714BD-9743-4B7C-9B73-8BF8DEE9D76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7859376" y="3414866"/>
            <a:ext cx="638918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9A1F7A-D3FA-46B7-A2DF-340F5FFE51E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859376" y="3955019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BA6329-DF58-4E3B-85C1-515E0C5CCD81}"/>
              </a:ext>
            </a:extLst>
          </p:cNvPr>
          <p:cNvSpPr/>
          <p:nvPr/>
        </p:nvSpPr>
        <p:spPr>
          <a:xfrm>
            <a:off x="8587212" y="3632251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6363092-DC04-44D6-B9EA-2F5C67DD40C4}"/>
              </a:ext>
            </a:extLst>
          </p:cNvPr>
          <p:cNvSpPr/>
          <p:nvPr/>
        </p:nvSpPr>
        <p:spPr>
          <a:xfrm>
            <a:off x="8587212" y="4180218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5820BE7-C044-4580-A9E0-3294C0D9FD4A}"/>
              </a:ext>
            </a:extLst>
          </p:cNvPr>
          <p:cNvCxnSpPr>
            <a:cxnSpLocks/>
            <a:stCxn id="7" idx="2"/>
            <a:endCxn id="93" idx="0"/>
          </p:cNvCxnSpPr>
          <p:nvPr/>
        </p:nvCxnSpPr>
        <p:spPr>
          <a:xfrm>
            <a:off x="8498294" y="3414866"/>
            <a:ext cx="643749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C4C33F-2520-4B2E-92DB-288D2B3C631F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9142043" y="3955019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7116532" y="2994740"/>
            <a:ext cx="2737853" cy="158181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9B46DDC-7F7E-4B34-B079-8654466341D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699686" y="3569486"/>
            <a:ext cx="411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1FD9966-6159-4548-B254-A3447933517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6699685" y="4071130"/>
            <a:ext cx="422931" cy="22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F1516B-AF25-44AA-8AE3-7682417E03CB}"/>
              </a:ext>
            </a:extLst>
          </p:cNvPr>
          <p:cNvSpPr/>
          <p:nvPr/>
        </p:nvSpPr>
        <p:spPr>
          <a:xfrm>
            <a:off x="3560556" y="4673603"/>
            <a:ext cx="1816579" cy="4044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Multi-relations graph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generating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07E946-80DA-41D0-A71B-1AFD2484CEA6}"/>
              </a:ext>
            </a:extLst>
          </p:cNvPr>
          <p:cNvSpPr/>
          <p:nvPr/>
        </p:nvSpPr>
        <p:spPr>
          <a:xfrm>
            <a:off x="3560556" y="5274498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Graph Model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ED211E-CEE3-435B-B872-E6DC124472CD}"/>
              </a:ext>
            </a:extLst>
          </p:cNvPr>
          <p:cNvSpPr/>
          <p:nvPr/>
        </p:nvSpPr>
        <p:spPr>
          <a:xfrm>
            <a:off x="3560556" y="5857219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6F1E303A-BE97-4480-A7A9-93983A2D9B57}"/>
              </a:ext>
            </a:extLst>
          </p:cNvPr>
          <p:cNvCxnSpPr>
            <a:cxnSpLocks/>
          </p:cNvCxnSpPr>
          <p:nvPr/>
        </p:nvCxnSpPr>
        <p:spPr>
          <a:xfrm>
            <a:off x="3270926" y="4472099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6B37EE-31DF-4FB4-A9E5-C7209659E2C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3270927" y="4237778"/>
            <a:ext cx="0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A3DA655-4AF2-4B33-BF02-9AC2A263213D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5791396" y="4237778"/>
            <a:ext cx="1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AF553F94-69A1-4A24-A589-8686928AC3A5}"/>
              </a:ext>
            </a:extLst>
          </p:cNvPr>
          <p:cNvCxnSpPr>
            <a:cxnSpLocks/>
            <a:endCxn id="130" idx="0"/>
          </p:cNvCxnSpPr>
          <p:nvPr/>
        </p:nvCxnSpPr>
        <p:spPr>
          <a:xfrm>
            <a:off x="4468846" y="4472099"/>
            <a:ext cx="0" cy="201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DAD02C8-CE91-4530-BE04-A1613B7DFDFD}"/>
              </a:ext>
            </a:extLst>
          </p:cNvPr>
          <p:cNvCxnSpPr>
            <a:cxnSpLocks/>
            <a:stCxn id="130" idx="2"/>
            <a:endCxn id="131" idx="0"/>
          </p:cNvCxnSpPr>
          <p:nvPr/>
        </p:nvCxnSpPr>
        <p:spPr>
          <a:xfrm>
            <a:off x="4468846" y="5078045"/>
            <a:ext cx="0" cy="196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08B972E-83F0-45CC-8495-F642DBB9BD9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4468846" y="5625569"/>
            <a:ext cx="0" cy="231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41111" y="6394280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of the proposed 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09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 + IDEA concept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11656347-1F8B-4E5B-BC0B-720ED96A98DB}"/>
              </a:ext>
            </a:extLst>
          </p:cNvPr>
          <p:cNvSpPr/>
          <p:nvPr/>
        </p:nvSpPr>
        <p:spPr>
          <a:xfrm rot="10800000">
            <a:off x="2582002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D79538D4-8DEA-4270-8B9B-7C484F3D1F5F}"/>
              </a:ext>
            </a:extLst>
          </p:cNvPr>
          <p:cNvSpPr/>
          <p:nvPr/>
        </p:nvSpPr>
        <p:spPr>
          <a:xfrm rot="10800000">
            <a:off x="5806766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E31C9EF9-2580-4B75-B118-1929C2E4744D}"/>
              </a:ext>
            </a:extLst>
          </p:cNvPr>
          <p:cNvSpPr/>
          <p:nvPr/>
        </p:nvSpPr>
        <p:spPr>
          <a:xfrm rot="10800000">
            <a:off x="9068836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86C09-15F2-46C5-AACD-77A9E2E61298}"/>
              </a:ext>
            </a:extLst>
          </p:cNvPr>
          <p:cNvSpPr txBox="1"/>
          <p:nvPr/>
        </p:nvSpPr>
        <p:spPr>
          <a:xfrm>
            <a:off x="2329368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Type1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5EB522-E4C1-4A94-AF48-F598348AA370}"/>
              </a:ext>
            </a:extLst>
          </p:cNvPr>
          <p:cNvSpPr txBox="1"/>
          <p:nvPr/>
        </p:nvSpPr>
        <p:spPr>
          <a:xfrm>
            <a:off x="5552622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Type2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FE9616-A2B4-4FFA-B2B1-2DADF2C0F58F}"/>
              </a:ext>
            </a:extLst>
          </p:cNvPr>
          <p:cNvSpPr txBox="1"/>
          <p:nvPr/>
        </p:nvSpPr>
        <p:spPr>
          <a:xfrm>
            <a:off x="8816203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Type3</a:t>
            </a:r>
            <a:endParaRPr lang="ko-KR" altLang="en-US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4AFC8F-C9B5-4703-877C-B8EDDB0ACF04}"/>
              </a:ext>
            </a:extLst>
          </p:cNvPr>
          <p:cNvSpPr/>
          <p:nvPr/>
        </p:nvSpPr>
        <p:spPr>
          <a:xfrm>
            <a:off x="2474013" y="4532144"/>
            <a:ext cx="790832" cy="163438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016931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1441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418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109265"/>
              </p:ext>
            </p:extLst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487881"/>
              </p:ext>
            </p:extLst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330733"/>
              </p:ext>
            </p:extLst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25413"/>
              </p:ext>
            </p:extLst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234795"/>
              </p:ext>
            </p:extLst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641090"/>
              </p:ext>
            </p:extLst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482549"/>
              </p:ext>
            </p:extLst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245397"/>
              </p:ext>
            </p:extLst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50708"/>
              </p:ext>
            </p:extLst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302062"/>
              </p:ext>
            </p:extLst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9621933"/>
              </p:ext>
            </p:extLst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524149"/>
              </p:ext>
            </p:extLst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288868"/>
              </p:ext>
            </p:extLst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3947668"/>
              </p:ext>
            </p:extLst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75934"/>
              </p:ext>
            </p:extLst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742875"/>
              </p:ext>
            </p:extLst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DFA9D7-1290-485A-9410-91D8D5E11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510" y="2567093"/>
            <a:ext cx="4500732" cy="6095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DD7CC35-BD99-4CD6-821D-653717897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933" y="3540785"/>
            <a:ext cx="3608309" cy="6923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6" y="6349454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8743CA-9443-4A45-8FAB-0DBBBB2B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72" y="1311179"/>
            <a:ext cx="7756655" cy="50396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C43428-DB4B-41F0-AE86-CB779B32702F}"/>
              </a:ext>
            </a:extLst>
          </p:cNvPr>
          <p:cNvSpPr/>
          <p:nvPr/>
        </p:nvSpPr>
        <p:spPr>
          <a:xfrm>
            <a:off x="2167467" y="4761653"/>
            <a:ext cx="7857066" cy="158780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4EBCE8D-B874-4777-B238-EFEF39124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498146"/>
              </p:ext>
            </p:extLst>
          </p:nvPr>
        </p:nvGraphicFramePr>
        <p:xfrm>
          <a:off x="2032000" y="7561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Google Shape;299;p8">
            <a:extLst>
              <a:ext uri="{FF2B5EF4-FFF2-40B4-BE49-F238E27FC236}">
                <a16:creationId xmlns:a16="http://schemas.microsoft.com/office/drawing/2014/main" id="{5B382978-110C-48F0-86C8-AB468230DD88}"/>
              </a:ext>
            </a:extLst>
          </p:cNvPr>
          <p:cNvSpPr txBox="1"/>
          <p:nvPr/>
        </p:nvSpPr>
        <p:spPr>
          <a:xfrm>
            <a:off x="2761637" y="6330086"/>
            <a:ext cx="66687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10. RMSE graph comparing model type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5580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RMSE 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C8606-1D15-47CA-98CC-11DABA291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497"/>
            <a:ext cx="6096000" cy="406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680301-B380-4619-9F39-F927D39F7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03496"/>
            <a:ext cx="6096001" cy="4064001"/>
          </a:xfrm>
          <a:prstGeom prst="rect">
            <a:avLst/>
          </a:prstGeom>
        </p:spPr>
      </p:pic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2761637" y="5926226"/>
            <a:ext cx="66687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9. RMSE graph comparing dimensions with node features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GCMC and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4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GCMC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5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This concept can be expanded in many domains like shopping, social network with other algorithms.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5008118" y="2921168"/>
            <a:ext cx="21775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1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(ICLR 2020)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for generalization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needed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Future work: side-information based recommendation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(Inductive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1E6A93-7840-4F0D-8BD4-79C4F79BFF4E}"/>
              </a:ext>
            </a:extLst>
          </p:cNvPr>
          <p:cNvGrpSpPr/>
          <p:nvPr/>
        </p:nvGrpSpPr>
        <p:grpSpPr>
          <a:xfrm>
            <a:off x="1480138" y="4168811"/>
            <a:ext cx="9231724" cy="2536770"/>
            <a:chOff x="-108788" y="3877577"/>
            <a:chExt cx="10661312" cy="29296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728DA-BED9-4EDB-8581-E4BB1989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023" y="3877577"/>
              <a:ext cx="8899501" cy="29296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142B20-5A93-4675-9BBC-7DE398C96B1D}"/>
                </a:ext>
              </a:extLst>
            </p:cNvPr>
            <p:cNvSpPr/>
            <p:nvPr/>
          </p:nvSpPr>
          <p:spPr>
            <a:xfrm>
              <a:off x="2174240" y="4897120"/>
              <a:ext cx="1578187" cy="1151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5E2CE-B8C2-4626-85E6-FD521E731DA6}"/>
                </a:ext>
              </a:extLst>
            </p:cNvPr>
            <p:cNvSpPr txBox="1"/>
            <p:nvPr/>
          </p:nvSpPr>
          <p:spPr>
            <a:xfrm>
              <a:off x="-108788" y="5953760"/>
              <a:ext cx="1761810" cy="42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Sub-graph</a:t>
              </a:r>
              <a:endPara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7D8FD9-0D85-48F4-982E-3D4CF6F6E370}"/>
                </a:ext>
              </a:extLst>
            </p:cNvPr>
            <p:cNvCxnSpPr>
              <a:cxnSpLocks/>
              <a:stCxn id="9" idx="1"/>
              <a:endCxn id="10" idx="0"/>
            </p:cNvCxnSpPr>
            <p:nvPr/>
          </p:nvCxnSpPr>
          <p:spPr>
            <a:xfrm flipH="1">
              <a:off x="772118" y="5472853"/>
              <a:ext cx="1402122" cy="4809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Framework1: Aggregated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4309268" y="1089436"/>
            <a:ext cx="3876099" cy="5672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146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Framework2: CX ratio-based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991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Framework3: Attention-based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57474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137" idx="0"/>
            <a:endCxn id="278" idx="2"/>
          </p:cNvCxnSpPr>
          <p:nvPr/>
        </p:nvCxnSpPr>
        <p:spPr>
          <a:xfrm flipV="1">
            <a:off x="5599801" y="4033694"/>
            <a:ext cx="974946" cy="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" idx="0"/>
            <a:endCxn id="278" idx="2"/>
          </p:cNvCxnSpPr>
          <p:nvPr/>
        </p:nvCxnSpPr>
        <p:spPr>
          <a:xfrm>
            <a:off x="5599801" y="2185633"/>
            <a:ext cx="974946" cy="1848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138" idx="0"/>
            <a:endCxn id="278" idx="2"/>
          </p:cNvCxnSpPr>
          <p:nvPr/>
        </p:nvCxnSpPr>
        <p:spPr>
          <a:xfrm flipV="1">
            <a:off x="5599801" y="4033694"/>
            <a:ext cx="974946" cy="2000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947836" y="4033694"/>
            <a:ext cx="48308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183875" y="1574343"/>
            <a:ext cx="568272" cy="50708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9984F-E75C-41D9-9F69-CF88226F00DC}"/>
              </a:ext>
            </a:extLst>
          </p:cNvPr>
          <p:cNvSpPr/>
          <p:nvPr/>
        </p:nvSpPr>
        <p:spPr>
          <a:xfrm rot="5400000">
            <a:off x="4849000" y="204612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810698-4CBB-49F6-A3C5-5F38C463E354}"/>
              </a:ext>
            </a:extLst>
          </p:cNvPr>
          <p:cNvSpPr/>
          <p:nvPr/>
        </p:nvSpPr>
        <p:spPr>
          <a:xfrm rot="5400000">
            <a:off x="4849000" y="390373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A01AE2-9DD1-414E-801E-F6BF8D65586A}"/>
              </a:ext>
            </a:extLst>
          </p:cNvPr>
          <p:cNvSpPr/>
          <p:nvPr/>
        </p:nvSpPr>
        <p:spPr>
          <a:xfrm rot="5400000">
            <a:off x="4849000" y="5894365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137" idx="2"/>
          </p:cNvCxnSpPr>
          <p:nvPr/>
        </p:nvCxnSpPr>
        <p:spPr>
          <a:xfrm>
            <a:off x="5053944" y="4042739"/>
            <a:ext cx="266835" cy="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138" idx="2"/>
          </p:cNvCxnSpPr>
          <p:nvPr/>
        </p:nvCxnSpPr>
        <p:spPr>
          <a:xfrm flipV="1">
            <a:off x="5053944" y="6033876"/>
            <a:ext cx="266835" cy="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B100017-D4C3-41BF-8910-2B8147ACD109}"/>
              </a:ext>
            </a:extLst>
          </p:cNvPr>
          <p:cNvCxnSpPr>
            <a:cxnSpLocks/>
            <a:stCxn id="249" idx="0"/>
            <a:endCxn id="2" idx="2"/>
          </p:cNvCxnSpPr>
          <p:nvPr/>
        </p:nvCxnSpPr>
        <p:spPr>
          <a:xfrm flipV="1">
            <a:off x="5034431" y="2185633"/>
            <a:ext cx="286348" cy="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46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35;p32">
            <a:extLst>
              <a:ext uri="{FF2B5EF4-FFF2-40B4-BE49-F238E27FC236}">
                <a16:creationId xmlns:a16="http://schemas.microsoft.com/office/drawing/2014/main" id="{B196B29C-94B4-4EC3-AC2B-BA048D510F5F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Movies that reflect various emotions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Purpose: Identify the evaluation tendency of the model according to emotions.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Users feel various emotions about a particular movie.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Comparison of rating tendency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multi-emotion based movies and simple-emotion based movies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Analysis of information that is not reflected in the rating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 Study: Multi-emotion vs Simple-emotion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D198C407-9DE1-45D6-8FDD-EF2B20CBC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5"/>
          <a:stretch/>
        </p:blipFill>
        <p:spPr>
          <a:xfrm>
            <a:off x="1476587" y="3632423"/>
            <a:ext cx="3824528" cy="2731996"/>
          </a:xfrm>
          <a:prstGeom prst="rect">
            <a:avLst/>
          </a:prstGeom>
        </p:spPr>
      </p:pic>
      <p:pic>
        <p:nvPicPr>
          <p:cNvPr id="1032" name="Picture 8" descr="기생충' 역대 5월 1위···프랑스서 한국영화 개봉주 1위 :: 공감언론 뉴시스통신사 ::">
            <a:extLst>
              <a:ext uri="{FF2B5EF4-FFF2-40B4-BE49-F238E27FC236}">
                <a16:creationId xmlns:a16="http://schemas.microsoft.com/office/drawing/2014/main" id="{93AAA480-1964-41D8-B8A0-7351FA06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891" y="4934504"/>
            <a:ext cx="1091520" cy="148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262B67-5438-4A88-B8C7-AE84C394FD8E}"/>
              </a:ext>
            </a:extLst>
          </p:cNvPr>
          <p:cNvSpPr txBox="1"/>
          <p:nvPr/>
        </p:nvSpPr>
        <p:spPr>
          <a:xfrm>
            <a:off x="706611" y="6421116"/>
            <a:ext cx="5364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&lt;The distribution chart of emotions on the movies&gt;</a:t>
            </a:r>
            <a:endParaRPr lang="ko-KR" altLang="en-US" sz="15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FEFA3F-9601-4AC8-89B4-702E7007E4CC}"/>
              </a:ext>
            </a:extLst>
          </p:cNvPr>
          <p:cNvSpPr txBox="1"/>
          <p:nvPr/>
        </p:nvSpPr>
        <p:spPr>
          <a:xfrm>
            <a:off x="6294611" y="6421116"/>
            <a:ext cx="5364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&lt;Tentative comparison lists&gt;</a:t>
            </a:r>
            <a:endParaRPr lang="ko-KR" altLang="en-US" sz="15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2C17CA7-ADDC-4E0B-B516-B219C9A6B72D}"/>
              </a:ext>
            </a:extLst>
          </p:cNvPr>
          <p:cNvSpPr txBox="1"/>
          <p:nvPr/>
        </p:nvSpPr>
        <p:spPr>
          <a:xfrm>
            <a:off x="8577223" y="4007606"/>
            <a:ext cx="2257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Expected: joy, love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C699572-D30A-4CD5-844E-D303F346C386}"/>
              </a:ext>
            </a:extLst>
          </p:cNvPr>
          <p:cNvSpPr txBox="1"/>
          <p:nvPr/>
        </p:nvSpPr>
        <p:spPr>
          <a:xfrm>
            <a:off x="8577223" y="5291734"/>
            <a:ext cx="3215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Expected: joy, love, anger, fear, sadness, surprise</a:t>
            </a:r>
          </a:p>
        </p:txBody>
      </p:sp>
      <p:pic>
        <p:nvPicPr>
          <p:cNvPr id="1034" name="Picture 10" descr="주토피아 영화속 주디 경찰제복 제작완성">
            <a:extLst>
              <a:ext uri="{FF2B5EF4-FFF2-40B4-BE49-F238E27FC236}">
                <a16:creationId xmlns:a16="http://schemas.microsoft.com/office/drawing/2014/main" id="{AB17EF25-AEB8-4061-83D5-0F903970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892" y="3511599"/>
            <a:ext cx="1091520" cy="13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63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177023" y="2921168"/>
            <a:ext cx="37649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Feedback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06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Framework4: Knowledge Distillation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</p:cNvCxnSpPr>
          <p:nvPr/>
        </p:nvCxnSpPr>
        <p:spPr>
          <a:xfrm flipV="1">
            <a:off x="4065838" y="2169839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</p:cNvCxnSpPr>
          <p:nvPr/>
        </p:nvCxnSpPr>
        <p:spPr>
          <a:xfrm flipV="1">
            <a:off x="4065838" y="4031173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</p:cNvCxnSpPr>
          <p:nvPr/>
        </p:nvCxnSpPr>
        <p:spPr>
          <a:xfrm flipV="1">
            <a:off x="4065838" y="6020085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806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1849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72794" y="1616104"/>
            <a:ext cx="960575" cy="767239"/>
            <a:chOff x="10194198" y="3435108"/>
            <a:chExt cx="960575" cy="76723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3435108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4444" r="-41667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9" idx="0"/>
            <a:endCxn id="313" idx="0"/>
          </p:cNvCxnSpPr>
          <p:nvPr/>
        </p:nvCxnSpPr>
        <p:spPr>
          <a:xfrm flipV="1">
            <a:off x="5053944" y="2169598"/>
            <a:ext cx="1032584" cy="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5644386" y="2000451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5478433" y="1061493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45600" y="1760493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6424822" y="2169597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63808" y="2169597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4309268" y="1089436"/>
            <a:ext cx="2535496" cy="5672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DB12944E-5626-4265-A5CF-6A7D2DE7DAA7}"/>
              </a:ext>
            </a:extLst>
          </p:cNvPr>
          <p:cNvCxnSpPr>
            <a:cxnSpLocks/>
            <a:stCxn id="256" idx="1"/>
            <a:endCxn id="249" idx="3"/>
          </p:cNvCxnSpPr>
          <p:nvPr/>
        </p:nvCxnSpPr>
        <p:spPr>
          <a:xfrm flipV="1">
            <a:off x="4884797" y="2781128"/>
            <a:ext cx="0" cy="650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1687DA4-141F-43E7-A9CD-8E4FD3C7DE65}"/>
              </a:ext>
            </a:extLst>
          </p:cNvPr>
          <p:cNvCxnSpPr>
            <a:cxnSpLocks/>
            <a:stCxn id="263" idx="1"/>
            <a:endCxn id="256" idx="3"/>
          </p:cNvCxnSpPr>
          <p:nvPr/>
        </p:nvCxnSpPr>
        <p:spPr>
          <a:xfrm flipV="1">
            <a:off x="4884797" y="4654028"/>
            <a:ext cx="0" cy="765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5E999A71-A4EF-4D60-AE6B-7ABC5615D277}"/>
              </a:ext>
            </a:extLst>
          </p:cNvPr>
          <p:cNvGrpSpPr/>
          <p:nvPr/>
        </p:nvGrpSpPr>
        <p:grpSpPr>
          <a:xfrm>
            <a:off x="9148777" y="3437672"/>
            <a:ext cx="413173" cy="413173"/>
            <a:chOff x="10467900" y="2664429"/>
            <a:chExt cx="413173" cy="413173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97C79EC3-EA4D-44FB-B486-FB8BAC8BE886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E6CFF2C7-0C7E-44A7-95FA-C0C6C7E420F8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AA2D53ED-696C-4B86-BAB6-E87254A35AE5}"/>
              </a:ext>
            </a:extLst>
          </p:cNvPr>
          <p:cNvCxnSpPr>
            <a:cxnSpLocks/>
            <a:stCxn id="147" idx="0"/>
            <a:endCxn id="293" idx="4"/>
          </p:cNvCxnSpPr>
          <p:nvPr/>
        </p:nvCxnSpPr>
        <p:spPr>
          <a:xfrm flipH="1" flipV="1">
            <a:off x="9353083" y="2383343"/>
            <a:ext cx="2281" cy="1054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6790D2C-921E-486C-812D-4209C1ED3857}"/>
              </a:ext>
            </a:extLst>
          </p:cNvPr>
          <p:cNvSpPr txBox="1"/>
          <p:nvPr/>
        </p:nvSpPr>
        <p:spPr>
          <a:xfrm>
            <a:off x="8902364" y="373867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62A9F39-C609-4C26-8126-FAFB670BE67C}"/>
              </a:ext>
            </a:extLst>
          </p:cNvPr>
          <p:cNvSpPr txBox="1"/>
          <p:nvPr/>
        </p:nvSpPr>
        <p:spPr>
          <a:xfrm>
            <a:off x="6992257" y="5497923"/>
            <a:ext cx="5010650" cy="7867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Train Loss : |A-B| + |A-C| + |Prediction-Target|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Testset</a:t>
            </a:r>
            <a:r>
              <a:rPr lang="en-US" altLang="ko-KR" sz="16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: only rating dataset (Cover: rating O, review X)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034D8AE-5EDD-441A-8884-51BF8DED2FFA}"/>
              </a:ext>
            </a:extLst>
          </p:cNvPr>
          <p:cNvSpPr txBox="1"/>
          <p:nvPr/>
        </p:nvSpPr>
        <p:spPr>
          <a:xfrm>
            <a:off x="4954642" y="2424087"/>
            <a:ext cx="47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E92F76A-AAFA-44C4-8095-036CD8A8E7A9}"/>
              </a:ext>
            </a:extLst>
          </p:cNvPr>
          <p:cNvSpPr txBox="1"/>
          <p:nvPr/>
        </p:nvSpPr>
        <p:spPr>
          <a:xfrm>
            <a:off x="4954642" y="4308151"/>
            <a:ext cx="47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B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C912706-60B5-4F21-8563-A8E27474D2B7}"/>
              </a:ext>
            </a:extLst>
          </p:cNvPr>
          <p:cNvSpPr txBox="1"/>
          <p:nvPr/>
        </p:nvSpPr>
        <p:spPr>
          <a:xfrm>
            <a:off x="4954642" y="6297175"/>
            <a:ext cx="47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46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an unforgettable experience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review.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movie reviews 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The impact of emotions on the helpfulness of movie reviews (JART 2015)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1034" y="6309360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Feedback (</a:t>
            </a:r>
            <a:r>
              <a:rPr lang="ko-KR" altLang="en-US" sz="3600" b="1" dirty="0" err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이문용</a:t>
            </a:r>
            <a:r>
              <a:rPr lang="ko-KR" altLang="en-US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교수님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07B81A-DF16-4371-A1E8-EF18E2AD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4"/>
          <a:stretch/>
        </p:blipFill>
        <p:spPr>
          <a:xfrm>
            <a:off x="2979400" y="1158397"/>
            <a:ext cx="6132631" cy="56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8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Industrial 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98279" y="5230707"/>
            <a:ext cx="1046481" cy="20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799252" y="1301452"/>
            <a:ext cx="10593499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together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799251" y="3014798"/>
            <a:ext cx="10593499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in recommender system algorithms?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070ACA-168B-49FC-971C-F05A1E8EB86D}"/>
              </a:ext>
            </a:extLst>
          </p:cNvPr>
          <p:cNvSpPr/>
          <p:nvPr/>
        </p:nvSpPr>
        <p:spPr>
          <a:xfrm>
            <a:off x="799252" y="4397923"/>
            <a:ext cx="105934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Is there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significant difference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when sentiment and emotion are reflected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the model?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799252" y="5776143"/>
            <a:ext cx="105934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RQ4) Which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embedding framework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performs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the best?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22406"/>
              </p:ext>
            </p:extLst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16775"/>
              </p:ext>
            </p:extLst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35;p32">
            <a:extLst>
              <a:ext uri="{FF2B5EF4-FFF2-40B4-BE49-F238E27FC236}">
                <a16:creationId xmlns:a16="http://schemas.microsoft.com/office/drawing/2014/main" id="{8DAC3C65-2965-464A-9A1B-4216E08C693E}"/>
              </a:ext>
            </a:extLst>
          </p:cNvPr>
          <p:cNvSpPr txBox="1"/>
          <p:nvPr/>
        </p:nvSpPr>
        <p:spPr>
          <a:xfrm>
            <a:off x="0" y="326169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5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44733</TotalTime>
  <Words>2457</Words>
  <Application>Microsoft Office PowerPoint</Application>
  <PresentationFormat>와이드스크린</PresentationFormat>
  <Paragraphs>807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맑은 고딕</vt:lpstr>
      <vt:lpstr>Cambria Math</vt:lpstr>
      <vt:lpstr>나눔스퀘어</vt:lpstr>
      <vt:lpstr>바탕</vt:lpstr>
      <vt:lpstr>굴림</vt:lpstr>
      <vt:lpstr>Times New Roman</vt:lpstr>
      <vt:lpstr>Arial</vt:lpstr>
      <vt:lpstr>나눔스퀘어 ExtraBold</vt:lpstr>
      <vt:lpstr>나눔스퀘어 Bold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1327</cp:revision>
  <dcterms:created xsi:type="dcterms:W3CDTF">2018-08-30T11:36:00Z</dcterms:created>
  <dcterms:modified xsi:type="dcterms:W3CDTF">2021-10-28T12:00:06Z</dcterms:modified>
</cp:coreProperties>
</file>